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1" r:id="rId5"/>
    <p:sldId id="262" r:id="rId6"/>
    <p:sldId id="263" r:id="rId7"/>
    <p:sldId id="264" r:id="rId8"/>
    <p:sldId id="265" r:id="rId9"/>
    <p:sldId id="266" r:id="rId10"/>
    <p:sldId id="267" r:id="rId11"/>
    <p:sldId id="271" r:id="rId12"/>
    <p:sldId id="272"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DFF9-FED6-482B-95F2-18866767C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C750AE-6321-4244-BFAE-8FBA66451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23F2CD-242B-4E26-9B85-7923D89B6EDD}"/>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019B7297-B436-4CF1-A34C-28AFB5C57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1CF3B-1853-4D12-A540-DA1E17C5CDC9}"/>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423777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8742-1BC0-4CD2-868C-3EBFA227AD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06021D-5777-44FE-940D-19AB83DFF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85DB42-1A7F-4102-B2DD-530644C7BE90}"/>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938DA771-CDCD-4838-8F7B-909D293E1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56455-0B64-4CF7-8DBE-15204A18E002}"/>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11206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34D884-99CE-419F-AFD8-1FAD46703C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51886D-57C5-40C5-A37E-D62C69A53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5B247-BE9C-4418-BF8C-ACB30EE187EF}"/>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9E626606-424D-45E6-9FC0-CE12AE767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77CA4-47E0-4C20-AF46-C208AA738B59}"/>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32104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4B83-3DCF-4E6D-88E0-0157517A33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66B7E9-DA75-483B-AA13-D808D2705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D5DAB-6E6F-4C6B-8E2C-86360E99A0D2}"/>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10D5180A-89A0-44FC-95E0-B30FFE776F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D58CD-7AD3-4BF5-81C4-A5C99E393099}"/>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166911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8F78-5CE9-4588-AA0E-3E4AE0DA6C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B913EE-1853-4600-8129-DD61DAC03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95A24-9C3E-4078-A1AB-724FE002CDD4}"/>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BA830C2E-6AEC-4BE2-8E98-96F6D2F223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C5098-7251-4619-9AD1-F080DE807FF0}"/>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321022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0357-3ECF-45A6-941D-F61E3E0BCD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B6C029-DEFB-4AB6-81AB-79FB2E6A9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572647-DB84-475A-A20D-A12589C424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36FC11-7FF2-4EDB-9006-AE4A019DB4F5}"/>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6" name="Footer Placeholder 5">
            <a:extLst>
              <a:ext uri="{FF2B5EF4-FFF2-40B4-BE49-F238E27FC236}">
                <a16:creationId xmlns:a16="http://schemas.microsoft.com/office/drawing/2014/main" id="{4CB8981D-25A0-4C87-B324-44BC885CC1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2D385F-9913-4F32-BEA8-AE17058C3501}"/>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211571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1473-5B53-476E-8DD3-9C4AA519D3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268629-9A28-42F8-925E-A281457CC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41B8B-5F68-4AFE-9CE0-F3EF33CB9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1DE835-E260-422F-9E17-16C8EE22A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A176D-E598-4042-85C3-F7DA8690ED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F10125-95CF-48E6-87FE-C9813DA334D8}"/>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8" name="Footer Placeholder 7">
            <a:extLst>
              <a:ext uri="{FF2B5EF4-FFF2-40B4-BE49-F238E27FC236}">
                <a16:creationId xmlns:a16="http://schemas.microsoft.com/office/drawing/2014/main" id="{BE0418E7-37DD-4C9F-B1AD-741913FC08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CB2EAF-6253-4600-901F-79B66611CCA1}"/>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10753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817B-EE6C-49F0-832A-C934F0E5CC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172A84-20E8-4729-B0CC-F71227149F4F}"/>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4" name="Footer Placeholder 3">
            <a:extLst>
              <a:ext uri="{FF2B5EF4-FFF2-40B4-BE49-F238E27FC236}">
                <a16:creationId xmlns:a16="http://schemas.microsoft.com/office/drawing/2014/main" id="{FDD685E4-70DE-4E95-91B5-CCB52EFAAA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0E9906-CEAC-4F62-865D-859D136AADA6}"/>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185702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5F8B8-1A28-4290-8B35-54C43C0147AD}"/>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3" name="Footer Placeholder 2">
            <a:extLst>
              <a:ext uri="{FF2B5EF4-FFF2-40B4-BE49-F238E27FC236}">
                <a16:creationId xmlns:a16="http://schemas.microsoft.com/office/drawing/2014/main" id="{190F181D-A2E7-4771-91F2-A423C70418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6BC3F5-417A-4183-A605-6A094FB7D10E}"/>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3790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4298-85B6-49FF-87E5-E1CAF1B58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368999-E07E-48FA-A767-2E57D1C33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F1FE45-9443-43CD-A58C-0A4A85902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86E87-E178-42E7-99B0-F6597323B12D}"/>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6" name="Footer Placeholder 5">
            <a:extLst>
              <a:ext uri="{FF2B5EF4-FFF2-40B4-BE49-F238E27FC236}">
                <a16:creationId xmlns:a16="http://schemas.microsoft.com/office/drawing/2014/main" id="{701A0B2C-CED6-4F18-BD6F-A1D3396259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0AD431-BB8E-479E-A9E0-641188A4C8A2}"/>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425267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918C-0068-4C35-8DAB-A2D0C4E03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31482F-59CB-4D7A-BE01-85E6D5E17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E32CD-A59D-4A81-9BB6-98105DA2C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44CDC-B685-4E9B-B22F-A068448C89B5}"/>
              </a:ext>
            </a:extLst>
          </p:cNvPr>
          <p:cNvSpPr>
            <a:spLocks noGrp="1"/>
          </p:cNvSpPr>
          <p:nvPr>
            <p:ph type="dt" sz="half" idx="10"/>
          </p:nvPr>
        </p:nvSpPr>
        <p:spPr/>
        <p:txBody>
          <a:bodyPr/>
          <a:lstStyle/>
          <a:p>
            <a:fld id="{E7B8B05B-E51B-41A9-B582-F05E19874282}" type="datetimeFigureOut">
              <a:rPr lang="en-GB" smtClean="0"/>
              <a:t>31/05/2020</a:t>
            </a:fld>
            <a:endParaRPr lang="en-GB"/>
          </a:p>
        </p:txBody>
      </p:sp>
      <p:sp>
        <p:nvSpPr>
          <p:cNvPr id="6" name="Footer Placeholder 5">
            <a:extLst>
              <a:ext uri="{FF2B5EF4-FFF2-40B4-BE49-F238E27FC236}">
                <a16:creationId xmlns:a16="http://schemas.microsoft.com/office/drawing/2014/main" id="{934BD5E9-35EA-4F35-ACFB-356123B84B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16741A-A2DB-4299-84DB-22CC1242A5E5}"/>
              </a:ext>
            </a:extLst>
          </p:cNvPr>
          <p:cNvSpPr>
            <a:spLocks noGrp="1"/>
          </p:cNvSpPr>
          <p:nvPr>
            <p:ph type="sldNum" sz="quarter" idx="12"/>
          </p:nvPr>
        </p:nvSpPr>
        <p:spPr/>
        <p:txBody>
          <a:bodyPr/>
          <a:lstStyle/>
          <a:p>
            <a:fld id="{17CCA584-33BB-4049-80E2-B298CCFAF6B6}" type="slidenum">
              <a:rPr lang="en-GB" smtClean="0"/>
              <a:t>‹#›</a:t>
            </a:fld>
            <a:endParaRPr lang="en-GB"/>
          </a:p>
        </p:txBody>
      </p:sp>
    </p:spTree>
    <p:extLst>
      <p:ext uri="{BB962C8B-B14F-4D97-AF65-F5344CB8AC3E}">
        <p14:creationId xmlns:p14="http://schemas.microsoft.com/office/powerpoint/2010/main" val="365282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31696-EF6B-494D-BB4D-DB98AEC0D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48D94E-3289-443E-8F57-1B8529C61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234539-CA99-46E5-AA1A-139753071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8B05B-E51B-41A9-B582-F05E19874282}" type="datetimeFigureOut">
              <a:rPr lang="en-GB" smtClean="0"/>
              <a:t>31/05/2020</a:t>
            </a:fld>
            <a:endParaRPr lang="en-GB"/>
          </a:p>
        </p:txBody>
      </p:sp>
      <p:sp>
        <p:nvSpPr>
          <p:cNvPr id="5" name="Footer Placeholder 4">
            <a:extLst>
              <a:ext uri="{FF2B5EF4-FFF2-40B4-BE49-F238E27FC236}">
                <a16:creationId xmlns:a16="http://schemas.microsoft.com/office/drawing/2014/main" id="{2D453CEF-17DD-4D16-9AE3-BC7ACD2F2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D22853-11A0-47C5-B0C6-27DF7F199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CA584-33BB-4049-80E2-B298CCFAF6B6}" type="slidenum">
              <a:rPr lang="en-GB" smtClean="0"/>
              <a:t>‹#›</a:t>
            </a:fld>
            <a:endParaRPr lang="en-GB"/>
          </a:p>
        </p:txBody>
      </p:sp>
    </p:spTree>
    <p:extLst>
      <p:ext uri="{BB962C8B-B14F-4D97-AF65-F5344CB8AC3E}">
        <p14:creationId xmlns:p14="http://schemas.microsoft.com/office/powerpoint/2010/main" val="115765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melia@namakasubsea.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bject, clock&#10;&#10;Description automatically generated">
            <a:extLst>
              <a:ext uri="{FF2B5EF4-FFF2-40B4-BE49-F238E27FC236}">
                <a16:creationId xmlns:a16="http://schemas.microsoft.com/office/drawing/2014/main" id="{FEF9DDFD-87F8-48D1-9DE4-46AC31E91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6DA1089-0E94-442E-AC93-9650870567F2}"/>
              </a:ext>
            </a:extLst>
          </p:cNvPr>
          <p:cNvSpPr txBox="1"/>
          <p:nvPr/>
        </p:nvSpPr>
        <p:spPr>
          <a:xfrm>
            <a:off x="5536734" y="1451295"/>
            <a:ext cx="5905849" cy="2554545"/>
          </a:xfrm>
          <a:prstGeom prst="rect">
            <a:avLst/>
          </a:prstGeom>
          <a:no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Divers Maximum</a:t>
            </a:r>
          </a:p>
          <a:p>
            <a:pPr algn="ctr"/>
            <a:r>
              <a:rPr lang="en-GB" sz="3200" b="1" dirty="0">
                <a:solidFill>
                  <a:schemeClr val="bg1"/>
                </a:solidFill>
                <a:latin typeface="Arial" panose="020B0604020202020204" pitchFamily="34" charset="0"/>
                <a:cs typeface="Arial" panose="020B0604020202020204" pitchFamily="34" charset="0"/>
              </a:rPr>
              <a:t>Umbilical Excursion Lengths </a:t>
            </a:r>
          </a:p>
          <a:p>
            <a:pPr algn="ctr"/>
            <a:r>
              <a:rPr lang="en-GB" sz="3200" b="1" dirty="0">
                <a:solidFill>
                  <a:schemeClr val="bg1"/>
                </a:solidFill>
                <a:latin typeface="Arial" panose="020B0604020202020204" pitchFamily="34" charset="0"/>
                <a:cs typeface="Arial" panose="020B0604020202020204" pitchFamily="34" charset="0"/>
              </a:rPr>
              <a:t>from the DP Vessel Side</a:t>
            </a:r>
          </a:p>
          <a:p>
            <a:pPr algn="ctr"/>
            <a:r>
              <a:rPr lang="en-GB" sz="3200" b="1" dirty="0">
                <a:solidFill>
                  <a:schemeClr val="bg1"/>
                </a:solidFill>
                <a:latin typeface="Arial" panose="020B0604020202020204" pitchFamily="34" charset="0"/>
                <a:cs typeface="Arial" panose="020B0604020202020204" pitchFamily="34" charset="0"/>
              </a:rPr>
              <a:t>Supervisors Manual</a:t>
            </a:r>
          </a:p>
          <a:p>
            <a:pPr algn="ctr"/>
            <a:r>
              <a:rPr lang="en-GB" sz="3200" b="1" dirty="0">
                <a:solidFill>
                  <a:schemeClr val="bg1"/>
                </a:solidFill>
                <a:latin typeface="Arial" panose="020B0604020202020204" pitchFamily="34" charset="0"/>
                <a:cs typeface="Arial" panose="020B0604020202020204" pitchFamily="34" charset="0"/>
              </a:rPr>
              <a:t>Calculation Checks</a:t>
            </a:r>
          </a:p>
        </p:txBody>
      </p:sp>
      <p:grpSp>
        <p:nvGrpSpPr>
          <p:cNvPr id="19" name="Group 18">
            <a:extLst>
              <a:ext uri="{FF2B5EF4-FFF2-40B4-BE49-F238E27FC236}">
                <a16:creationId xmlns:a16="http://schemas.microsoft.com/office/drawing/2014/main" id="{503E218A-B2DD-4231-956F-06203DF7EBCB}"/>
              </a:ext>
            </a:extLst>
          </p:cNvPr>
          <p:cNvGrpSpPr/>
          <p:nvPr/>
        </p:nvGrpSpPr>
        <p:grpSpPr>
          <a:xfrm>
            <a:off x="10876326" y="5553512"/>
            <a:ext cx="1132514" cy="1132514"/>
            <a:chOff x="7885651" y="5058562"/>
            <a:chExt cx="1132514" cy="1132514"/>
          </a:xfrm>
        </p:grpSpPr>
        <p:sp>
          <p:nvSpPr>
            <p:cNvPr id="16" name="Oval 15">
              <a:extLst>
                <a:ext uri="{FF2B5EF4-FFF2-40B4-BE49-F238E27FC236}">
                  <a16:creationId xmlns:a16="http://schemas.microsoft.com/office/drawing/2014/main" id="{52243C5F-0C5E-4F01-AE40-40AA01201F76}"/>
                </a:ext>
              </a:extLst>
            </p:cNvPr>
            <p:cNvSpPr/>
            <p:nvPr/>
          </p:nvSpPr>
          <p:spPr>
            <a:xfrm>
              <a:off x="7885651" y="5058562"/>
              <a:ext cx="1132514" cy="11325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F61E702-8CEF-4D23-8B6C-F67400FC1A31}"/>
                </a:ext>
              </a:extLst>
            </p:cNvPr>
            <p:cNvSpPr txBox="1"/>
            <p:nvPr/>
          </p:nvSpPr>
          <p:spPr>
            <a:xfrm>
              <a:off x="8053431" y="5209563"/>
              <a:ext cx="796954" cy="923330"/>
            </a:xfrm>
            <a:prstGeom prst="rect">
              <a:avLst/>
            </a:prstGeom>
            <a:noFill/>
          </p:spPr>
          <p:txBody>
            <a:bodyPr wrap="square" rtlCol="0">
              <a:spAutoFit/>
            </a:bodyPr>
            <a:lstStyle/>
            <a:p>
              <a:pPr algn="ctr"/>
              <a:r>
                <a:rPr lang="en-GB" sz="5400" dirty="0">
                  <a:solidFill>
                    <a:schemeClr val="bg1"/>
                  </a:solidFill>
                </a:rPr>
                <a:t>1</a:t>
              </a:r>
            </a:p>
          </p:txBody>
        </p:sp>
        <p:sp>
          <p:nvSpPr>
            <p:cNvPr id="18" name="TextBox 17">
              <a:extLst>
                <a:ext uri="{FF2B5EF4-FFF2-40B4-BE49-F238E27FC236}">
                  <a16:creationId xmlns:a16="http://schemas.microsoft.com/office/drawing/2014/main" id="{9A7BC2EA-5EF8-42AF-9D63-691A19769C05}"/>
                </a:ext>
              </a:extLst>
            </p:cNvPr>
            <p:cNvSpPr txBox="1"/>
            <p:nvPr/>
          </p:nvSpPr>
          <p:spPr>
            <a:xfrm>
              <a:off x="8122639" y="5129706"/>
              <a:ext cx="658537" cy="276999"/>
            </a:xfrm>
            <a:prstGeom prst="rect">
              <a:avLst/>
            </a:prstGeom>
            <a:noFill/>
          </p:spPr>
          <p:txBody>
            <a:bodyPr wrap="square" rtlCol="0">
              <a:spAutoFit/>
            </a:bodyPr>
            <a:lstStyle/>
            <a:p>
              <a:pPr algn="ctr"/>
              <a:r>
                <a:rPr lang="en-GB" sz="1200" b="1" dirty="0">
                  <a:solidFill>
                    <a:schemeClr val="bg1"/>
                  </a:solidFill>
                </a:rPr>
                <a:t>PART</a:t>
              </a:r>
            </a:p>
          </p:txBody>
        </p:sp>
      </p:grpSp>
    </p:spTree>
    <p:extLst>
      <p:ext uri="{BB962C8B-B14F-4D97-AF65-F5344CB8AC3E}">
        <p14:creationId xmlns:p14="http://schemas.microsoft.com/office/powerpoint/2010/main" val="18328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2A83DE6-8ED5-40D1-9750-254E3C27AC91}"/>
              </a:ext>
            </a:extLst>
          </p:cNvPr>
          <p:cNvPicPr>
            <a:picLocks noChangeAspect="1"/>
          </p:cNvPicPr>
          <p:nvPr/>
        </p:nvPicPr>
        <p:blipFill>
          <a:blip r:embed="rId3"/>
          <a:stretch>
            <a:fillRect/>
          </a:stretch>
        </p:blipFill>
        <p:spPr>
          <a:xfrm>
            <a:off x="1219957" y="1275003"/>
            <a:ext cx="3833586" cy="2909405"/>
          </a:xfrm>
          <a:prstGeom prst="rect">
            <a:avLst/>
          </a:prstGeom>
        </p:spPr>
      </p:pic>
      <p:sp>
        <p:nvSpPr>
          <p:cNvPr id="6" name="Rectangle 5">
            <a:extLst>
              <a:ext uri="{FF2B5EF4-FFF2-40B4-BE49-F238E27FC236}">
                <a16:creationId xmlns:a16="http://schemas.microsoft.com/office/drawing/2014/main" id="{48BBA1BB-D07F-454E-9C06-A6008BBFC1CE}"/>
              </a:ext>
            </a:extLst>
          </p:cNvPr>
          <p:cNvSpPr/>
          <p:nvPr/>
        </p:nvSpPr>
        <p:spPr>
          <a:xfrm>
            <a:off x="1190284" y="2729705"/>
            <a:ext cx="4005072" cy="292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a:extLst>
              <a:ext uri="{FF2B5EF4-FFF2-40B4-BE49-F238E27FC236}">
                <a16:creationId xmlns:a16="http://schemas.microsoft.com/office/drawing/2014/main" id="{18CB91FD-AB47-4C5A-B7A4-E84C6B3735C0}"/>
              </a:ext>
            </a:extLst>
          </p:cNvPr>
          <p:cNvSpPr/>
          <p:nvPr/>
        </p:nvSpPr>
        <p:spPr>
          <a:xfrm>
            <a:off x="4040605" y="2739887"/>
            <a:ext cx="859536" cy="292565"/>
          </a:xfrm>
          <a:prstGeom prst="cloud">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B118823-A7E3-40D4-8703-E9BAE05EEF23}"/>
              </a:ext>
            </a:extLst>
          </p:cNvPr>
          <p:cNvSpPr/>
          <p:nvPr/>
        </p:nvSpPr>
        <p:spPr>
          <a:xfrm>
            <a:off x="659524" y="132137"/>
            <a:ext cx="10799064" cy="45518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Next we confirm the dimension against the engineered calculations;</a:t>
            </a:r>
          </a:p>
        </p:txBody>
      </p:sp>
      <p:sp>
        <p:nvSpPr>
          <p:cNvPr id="13" name="Rectangle 12">
            <a:extLst>
              <a:ext uri="{FF2B5EF4-FFF2-40B4-BE49-F238E27FC236}">
                <a16:creationId xmlns:a16="http://schemas.microsoft.com/office/drawing/2014/main" id="{DF6442BC-8C3D-4065-906E-ECC93ECE1748}"/>
              </a:ext>
            </a:extLst>
          </p:cNvPr>
          <p:cNvSpPr/>
          <p:nvPr/>
        </p:nvSpPr>
        <p:spPr>
          <a:xfrm>
            <a:off x="1241372" y="717226"/>
            <a:ext cx="4005072" cy="369332"/>
          </a:xfrm>
          <a:prstGeom prst="rect">
            <a:avLst/>
          </a:prstGeom>
        </p:spPr>
        <p:txBody>
          <a:bodyPr wrap="square">
            <a:spAutoFit/>
          </a:bodyPr>
          <a:lstStyle/>
          <a:p>
            <a:r>
              <a:rPr lang="en-GB" b="1" dirty="0">
                <a:solidFill>
                  <a:srgbClr val="00B0F0"/>
                </a:solidFill>
                <a:latin typeface="Century Gothic" panose="020B0502020202020204" pitchFamily="34" charset="0"/>
              </a:rPr>
              <a:t>Engineered Excursion Calculations</a:t>
            </a:r>
            <a:endParaRPr lang="en-GB" b="1" dirty="0">
              <a:solidFill>
                <a:srgbClr val="00B0F0"/>
              </a:solidFill>
            </a:endParaRPr>
          </a:p>
        </p:txBody>
      </p:sp>
      <p:sp>
        <p:nvSpPr>
          <p:cNvPr id="14" name="Rectangle 13">
            <a:extLst>
              <a:ext uri="{FF2B5EF4-FFF2-40B4-BE49-F238E27FC236}">
                <a16:creationId xmlns:a16="http://schemas.microsoft.com/office/drawing/2014/main" id="{B725F610-F365-44C1-8D91-7C4FA1CD8C6C}"/>
              </a:ext>
            </a:extLst>
          </p:cNvPr>
          <p:cNvSpPr/>
          <p:nvPr/>
        </p:nvSpPr>
        <p:spPr>
          <a:xfrm>
            <a:off x="5878746" y="718413"/>
            <a:ext cx="4945301" cy="369332"/>
          </a:xfrm>
          <a:prstGeom prst="rect">
            <a:avLst/>
          </a:prstGeom>
        </p:spPr>
        <p:txBody>
          <a:bodyPr wrap="square">
            <a:spAutoFit/>
          </a:bodyPr>
          <a:lstStyle/>
          <a:p>
            <a:r>
              <a:rPr lang="en-GB" b="1" dirty="0">
                <a:solidFill>
                  <a:srgbClr val="00B0F0"/>
                </a:solidFill>
                <a:latin typeface="Century Gothic" panose="020B0502020202020204" pitchFamily="34" charset="0"/>
              </a:rPr>
              <a:t>Supervisors Excursion Calculation Checks</a:t>
            </a:r>
            <a:endParaRPr lang="en-GB" b="1" dirty="0">
              <a:solidFill>
                <a:srgbClr val="00B0F0"/>
              </a:solidFill>
            </a:endParaRPr>
          </a:p>
        </p:txBody>
      </p:sp>
      <p:sp>
        <p:nvSpPr>
          <p:cNvPr id="15" name="Rectangle 14">
            <a:extLst>
              <a:ext uri="{FF2B5EF4-FFF2-40B4-BE49-F238E27FC236}">
                <a16:creationId xmlns:a16="http://schemas.microsoft.com/office/drawing/2014/main" id="{B54C6A76-7025-4B5C-B13A-D11D05101420}"/>
              </a:ext>
            </a:extLst>
          </p:cNvPr>
          <p:cNvSpPr/>
          <p:nvPr/>
        </p:nvSpPr>
        <p:spPr>
          <a:xfrm>
            <a:off x="5700685" y="1244027"/>
            <a:ext cx="5844172" cy="2534027"/>
          </a:xfrm>
          <a:prstGeom prst="rect">
            <a:avLst/>
          </a:prstGeom>
        </p:spPr>
        <p:txBody>
          <a:bodyPr wrap="square">
            <a:spAutoFit/>
          </a:bodyPr>
          <a:lstStyle/>
          <a:p>
            <a:pPr algn="just">
              <a:lnSpc>
                <a:spcPct val="150000"/>
              </a:lnSpc>
            </a:pPr>
            <a:r>
              <a:rPr lang="en-GB" b="1" dirty="0">
                <a:latin typeface="Arial" panose="020B0604020202020204" pitchFamily="34" charset="0"/>
                <a:cs typeface="Arial" panose="020B0604020202020204" pitchFamily="34" charset="0"/>
              </a:rPr>
              <a:t>Error</a:t>
            </a:r>
          </a:p>
          <a:p>
            <a:pPr marL="285750"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23.87 – 23.74 = 130 mm, which for a scaled check is acceptable and you should now compare the rest of the depths against the supplied excursion chart to give you confidence that the Engineered calculations are good.</a:t>
            </a:r>
          </a:p>
        </p:txBody>
      </p:sp>
    </p:spTree>
    <p:extLst>
      <p:ext uri="{BB962C8B-B14F-4D97-AF65-F5344CB8AC3E}">
        <p14:creationId xmlns:p14="http://schemas.microsoft.com/office/powerpoint/2010/main" val="41297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7A284B4-6C9D-4055-BC7E-FF18B2DE2D92}"/>
              </a:ext>
            </a:extLst>
          </p:cNvPr>
          <p:cNvSpPr/>
          <p:nvPr/>
        </p:nvSpPr>
        <p:spPr>
          <a:xfrm>
            <a:off x="2309721" y="973537"/>
            <a:ext cx="9420461" cy="2257028"/>
          </a:xfrm>
          <a:prstGeom prst="rect">
            <a:avLst/>
          </a:prstGeom>
        </p:spPr>
        <p:txBody>
          <a:bodyPr wrap="square">
            <a:spAutoFit/>
          </a:bodyPr>
          <a:lstStyle/>
          <a:p>
            <a:pPr>
              <a:lnSpc>
                <a:spcPct val="150000"/>
              </a:lnSpc>
            </a:pPr>
            <a:r>
              <a:rPr lang="en-GB" sz="2400" dirty="0">
                <a:latin typeface="Arial" panose="020B0604020202020204" pitchFamily="34" charset="0"/>
                <a:cs typeface="Arial" panose="020B0604020202020204" pitchFamily="34" charset="0"/>
              </a:rPr>
              <a:t>Exercise 1</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Repeat this exercise using manual calculations but this time use the dimension of 73142 mm from Sketch 001 and compare your answers</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57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7A284B4-6C9D-4055-BC7E-FF18B2DE2D92}"/>
              </a:ext>
            </a:extLst>
          </p:cNvPr>
          <p:cNvSpPr/>
          <p:nvPr/>
        </p:nvSpPr>
        <p:spPr>
          <a:xfrm>
            <a:off x="2309721" y="973537"/>
            <a:ext cx="9420461" cy="3919022"/>
          </a:xfrm>
          <a:prstGeom prst="rect">
            <a:avLst/>
          </a:prstGeom>
        </p:spPr>
        <p:txBody>
          <a:bodyPr wrap="square">
            <a:spAutoFit/>
          </a:bodyPr>
          <a:lstStyle/>
          <a:p>
            <a:pPr>
              <a:lnSpc>
                <a:spcPct val="150000"/>
              </a:lnSpc>
            </a:pPr>
            <a:r>
              <a:rPr lang="en-GB" sz="2400" dirty="0">
                <a:latin typeface="Arial" panose="020B0604020202020204" pitchFamily="34" charset="0"/>
                <a:cs typeface="Arial" panose="020B0604020202020204" pitchFamily="34" charset="0"/>
              </a:rPr>
              <a:t>Exercise 2</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Repeat this exercise using manual calculations but this time use the Fwd Dim ‘A’ of 5655 mm from Sketch 001 and compare your answers.</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You will notice that some will be closer to the engineered answer and some not.</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all down to the accuracy of how you take your measurements.</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7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1CD4AD5-E328-4828-AD60-C25FAD34B487}"/>
              </a:ext>
            </a:extLst>
          </p:cNvPr>
          <p:cNvSpPr/>
          <p:nvPr/>
        </p:nvSpPr>
        <p:spPr>
          <a:xfrm>
            <a:off x="2240834" y="169742"/>
            <a:ext cx="9461639" cy="6272166"/>
          </a:xfrm>
          <a:prstGeom prst="rect">
            <a:avLst/>
          </a:prstGeom>
        </p:spPr>
        <p:txBody>
          <a:bodyPr wrap="square">
            <a:spAutoFit/>
          </a:bodyPr>
          <a:lstStyle/>
          <a:p>
            <a:pPr algn="just">
              <a:lnSpc>
                <a:spcPct val="150000"/>
              </a:lnSpc>
            </a:pPr>
            <a:r>
              <a:rPr lang="en-GB" dirty="0">
                <a:latin typeface="Arial" panose="020B0604020202020204" pitchFamily="34" charset="0"/>
                <a:cs typeface="Arial" panose="020B0604020202020204" pitchFamily="34" charset="0"/>
              </a:rPr>
              <a:t>Thank you for downloading and taking the time to go through these presentations, if you have any queries I can be contacted at: </a:t>
            </a:r>
            <a:r>
              <a:rPr lang="en-GB" dirty="0">
                <a:latin typeface="Arial" panose="020B0604020202020204" pitchFamily="34" charset="0"/>
                <a:cs typeface="Arial" panose="020B0604020202020204" pitchFamily="34" charset="0"/>
                <a:hlinkClick r:id="rId3"/>
              </a:rPr>
              <a:t>amelia@namakasubsea.com</a:t>
            </a:r>
            <a:r>
              <a:rPr lang="en-GB" dirty="0">
                <a:latin typeface="Arial" panose="020B0604020202020204" pitchFamily="34" charset="0"/>
                <a:cs typeface="Arial" panose="020B0604020202020204" pitchFamily="34" charset="0"/>
              </a:rPr>
              <a:t> </a:t>
            </a:r>
          </a:p>
          <a:p>
            <a:pPr algn="just">
              <a:lnSpc>
                <a:spcPct val="150000"/>
              </a:lnSpc>
            </a:pPr>
            <a:r>
              <a:rPr lang="en-GB" dirty="0">
                <a:latin typeface="Arial" panose="020B0604020202020204" pitchFamily="34" charset="0"/>
                <a:cs typeface="Arial" panose="020B0604020202020204" pitchFamily="34" charset="0"/>
              </a:rPr>
              <a:t>In addition to this presentation we have the following presentations to complete the suite of Supervisor calculation checks:</a:t>
            </a:r>
          </a:p>
          <a:p>
            <a:pPr algn="just">
              <a:lnSpc>
                <a:spcPct val="150000"/>
              </a:lnSpc>
            </a:pPr>
            <a:endParaRPr lang="en-GB" dirty="0">
              <a:latin typeface="Arial" panose="020B0604020202020204" pitchFamily="34" charset="0"/>
              <a:cs typeface="Arial" panose="020B0604020202020204" pitchFamily="34" charset="0"/>
            </a:endParaRPr>
          </a:p>
          <a:p>
            <a:pPr marL="800100" lvl="1"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Divers umbilical excursion calculation checks from a DSV when diving through a moonpool;</a:t>
            </a:r>
          </a:p>
          <a:p>
            <a:pPr marL="800100" lvl="1"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Standby divers umbilical excursion calculation checks from a DSV when diving through a moonpool;</a:t>
            </a:r>
          </a:p>
          <a:p>
            <a:pPr marL="800100" lvl="1"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Standby divers umbilical excursion calculation checks from the DSV deployment device to the worksite;</a:t>
            </a:r>
          </a:p>
          <a:p>
            <a:pPr marL="800100" lvl="1"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Divers extended umbilical calculation checks from the in water tend point (Golden Gate) to the worksite;</a:t>
            </a:r>
          </a:p>
          <a:p>
            <a:pPr marL="800100" lvl="1"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Standby divers extended umbilical calculation checks from the in water tend point (Golden Gate) to the worksite;</a:t>
            </a:r>
          </a:p>
        </p:txBody>
      </p:sp>
    </p:spTree>
    <p:extLst>
      <p:ext uri="{BB962C8B-B14F-4D97-AF65-F5344CB8AC3E}">
        <p14:creationId xmlns:p14="http://schemas.microsoft.com/office/powerpoint/2010/main" val="22549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81E7E54-6F20-4D71-A0A0-0ABDF8510F9E}"/>
              </a:ext>
            </a:extLst>
          </p:cNvPr>
          <p:cNvSpPr/>
          <p:nvPr/>
        </p:nvSpPr>
        <p:spPr>
          <a:xfrm>
            <a:off x="2222366" y="317529"/>
            <a:ext cx="9683307" cy="7103163"/>
          </a:xfrm>
          <a:prstGeom prst="rect">
            <a:avLst/>
          </a:prstGeom>
        </p:spPr>
        <p:txBody>
          <a:bodyPr wrap="square">
            <a:spAutoFit/>
          </a:bodyPr>
          <a:lstStyle/>
          <a:p>
            <a:pPr marL="800100" lvl="1" indent="-342900" algn="just">
              <a:lnSpc>
                <a:spcPct val="150000"/>
              </a:lnSpc>
              <a:buFont typeface="Arial" panose="020B0604020202020204" pitchFamily="34" charset="0"/>
              <a:buChar char="•"/>
            </a:pPr>
            <a:r>
              <a:rPr lang="en-GB" dirty="0">
                <a:latin typeface="Century Gothic" panose="020B0502020202020204" pitchFamily="34" charset="0"/>
              </a:rPr>
              <a:t>Trigonometry calculations made easy;</a:t>
            </a:r>
          </a:p>
          <a:p>
            <a:pPr marL="800100" lvl="1" indent="-342900" algn="just">
              <a:lnSpc>
                <a:spcPct val="150000"/>
              </a:lnSpc>
              <a:buFont typeface="Arial" panose="020B0604020202020204" pitchFamily="34" charset="0"/>
              <a:buChar char="•"/>
            </a:pPr>
            <a:r>
              <a:rPr lang="en-GB" dirty="0">
                <a:latin typeface="Century Gothic" panose="020B0502020202020204" pitchFamily="34" charset="0"/>
              </a:rPr>
              <a:t>With the full package all calculations will be supplied in Microsoft Excel format to make the checks easier, quicker and help reduce the amount of hand calculations.</a:t>
            </a:r>
          </a:p>
          <a:p>
            <a:pPr marL="0" lvl="1" algn="just">
              <a:lnSpc>
                <a:spcPct val="150000"/>
              </a:lnSpc>
            </a:pPr>
            <a:r>
              <a:rPr lang="en-GB" dirty="0">
                <a:latin typeface="Century Gothic" panose="020B0502020202020204" pitchFamily="34" charset="0"/>
              </a:rPr>
              <a:t>This complete suite of presentations will guide you through the process and gives you the required tools to allow you to carry out these umbilical excursion calculation checks.</a:t>
            </a:r>
          </a:p>
          <a:p>
            <a:pPr marL="0" lvl="1" algn="just">
              <a:lnSpc>
                <a:spcPct val="150000"/>
              </a:lnSpc>
            </a:pPr>
            <a:endParaRPr lang="en-GB" dirty="0">
              <a:latin typeface="Century Gothic" panose="020B0502020202020204" pitchFamily="34" charset="0"/>
            </a:endParaRPr>
          </a:p>
          <a:p>
            <a:pPr algn="just">
              <a:lnSpc>
                <a:spcPct val="150000"/>
              </a:lnSpc>
            </a:pPr>
            <a:r>
              <a:rPr lang="en-GB" dirty="0">
                <a:solidFill>
                  <a:srgbClr val="FF0000"/>
                </a:solidFill>
                <a:latin typeface="Century Gothic" panose="020B0502020202020204" pitchFamily="34" charset="0"/>
              </a:rPr>
              <a:t>Please note, Namaka Subsea does not take any responsibility for any errors made in the scaling, this package is simply to be used as a method for checking the supplied Engineered umbilical excursion calculations, which are sometimes wrong from time to time, especially when the DSV has to get to the 10 m limit from the asset.</a:t>
            </a:r>
          </a:p>
          <a:p>
            <a:pPr algn="just">
              <a:lnSpc>
                <a:spcPct val="150000"/>
              </a:lnSpc>
            </a:pPr>
            <a:endParaRPr lang="en-GB" dirty="0">
              <a:solidFill>
                <a:srgbClr val="FF0000"/>
              </a:solidFill>
              <a:latin typeface="Century Gothic" panose="020B0502020202020204" pitchFamily="34" charset="0"/>
            </a:endParaRPr>
          </a:p>
          <a:p>
            <a:pPr algn="just">
              <a:lnSpc>
                <a:spcPct val="150000"/>
              </a:lnSpc>
            </a:pPr>
            <a:r>
              <a:rPr lang="en-GB" b="1" dirty="0">
                <a:solidFill>
                  <a:schemeClr val="bg1"/>
                </a:solidFill>
                <a:highlight>
                  <a:srgbClr val="FF0000"/>
                </a:highlight>
                <a:latin typeface="Century Gothic" panose="020B0502020202020204" pitchFamily="34" charset="0"/>
              </a:rPr>
              <a:t>These calculations are not meant to replace the Engineered calcs and as such shall not be used to do so</a:t>
            </a:r>
            <a:r>
              <a:rPr lang="en-GB" b="1" dirty="0">
                <a:solidFill>
                  <a:srgbClr val="FF0000"/>
                </a:solidFill>
                <a:highlight>
                  <a:srgbClr val="FF0000"/>
                </a:highlight>
                <a:latin typeface="Century Gothic" panose="020B0502020202020204" pitchFamily="34" charset="0"/>
              </a:rPr>
              <a:t>.</a:t>
            </a:r>
          </a:p>
          <a:p>
            <a:pPr marL="0" lvl="1" algn="just">
              <a:lnSpc>
                <a:spcPct val="150000"/>
              </a:lnSpc>
            </a:pPr>
            <a:endParaRPr lang="en-GB" dirty="0">
              <a:latin typeface="Century Gothic" panose="020B0502020202020204" pitchFamily="34" charset="0"/>
            </a:endParaRPr>
          </a:p>
          <a:p>
            <a:pPr marL="800100" lvl="1" indent="-342900" algn="just">
              <a:lnSpc>
                <a:spcPct val="150000"/>
              </a:lnSpc>
              <a:buFont typeface="Century Gothic" panose="020B0502020202020204" pitchFamily="34" charset="0"/>
              <a:buChar char="-"/>
            </a:pPr>
            <a:endParaRPr lang="en-GB" dirty="0">
              <a:latin typeface="Century Gothic" panose="020B0502020202020204" pitchFamily="34" charset="0"/>
            </a:endParaRPr>
          </a:p>
        </p:txBody>
      </p:sp>
    </p:spTree>
    <p:extLst>
      <p:ext uri="{BB962C8B-B14F-4D97-AF65-F5344CB8AC3E}">
        <p14:creationId xmlns:p14="http://schemas.microsoft.com/office/powerpoint/2010/main" val="4819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bject, clock&#10;&#10;Description automatically generated">
            <a:extLst>
              <a:ext uri="{FF2B5EF4-FFF2-40B4-BE49-F238E27FC236}">
                <a16:creationId xmlns:a16="http://schemas.microsoft.com/office/drawing/2014/main" id="{FEF9DDFD-87F8-48D1-9DE4-46AC31E91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503E218A-B2DD-4231-956F-06203DF7EBCB}"/>
              </a:ext>
            </a:extLst>
          </p:cNvPr>
          <p:cNvGrpSpPr/>
          <p:nvPr/>
        </p:nvGrpSpPr>
        <p:grpSpPr>
          <a:xfrm>
            <a:off x="10876326" y="5553512"/>
            <a:ext cx="1132514" cy="1132514"/>
            <a:chOff x="7885651" y="5058562"/>
            <a:chExt cx="1132514" cy="1132514"/>
          </a:xfrm>
        </p:grpSpPr>
        <p:sp>
          <p:nvSpPr>
            <p:cNvPr id="16" name="Oval 15">
              <a:extLst>
                <a:ext uri="{FF2B5EF4-FFF2-40B4-BE49-F238E27FC236}">
                  <a16:creationId xmlns:a16="http://schemas.microsoft.com/office/drawing/2014/main" id="{52243C5F-0C5E-4F01-AE40-40AA01201F76}"/>
                </a:ext>
              </a:extLst>
            </p:cNvPr>
            <p:cNvSpPr/>
            <p:nvPr/>
          </p:nvSpPr>
          <p:spPr>
            <a:xfrm>
              <a:off x="7885651" y="5058562"/>
              <a:ext cx="1132514" cy="113251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F61E702-8CEF-4D23-8B6C-F67400FC1A31}"/>
                </a:ext>
              </a:extLst>
            </p:cNvPr>
            <p:cNvSpPr txBox="1"/>
            <p:nvPr/>
          </p:nvSpPr>
          <p:spPr>
            <a:xfrm>
              <a:off x="8053431" y="5209563"/>
              <a:ext cx="796954" cy="923330"/>
            </a:xfrm>
            <a:prstGeom prst="rect">
              <a:avLst/>
            </a:prstGeom>
            <a:noFill/>
          </p:spPr>
          <p:txBody>
            <a:bodyPr wrap="square" rtlCol="0">
              <a:spAutoFit/>
            </a:bodyPr>
            <a:lstStyle/>
            <a:p>
              <a:pPr algn="ctr"/>
              <a:r>
                <a:rPr lang="en-GB" sz="5400" dirty="0">
                  <a:solidFill>
                    <a:schemeClr val="bg1"/>
                  </a:solidFill>
                </a:rPr>
                <a:t>1</a:t>
              </a:r>
            </a:p>
          </p:txBody>
        </p:sp>
        <p:sp>
          <p:nvSpPr>
            <p:cNvPr id="18" name="TextBox 17">
              <a:extLst>
                <a:ext uri="{FF2B5EF4-FFF2-40B4-BE49-F238E27FC236}">
                  <a16:creationId xmlns:a16="http://schemas.microsoft.com/office/drawing/2014/main" id="{9A7BC2EA-5EF8-42AF-9D63-691A19769C05}"/>
                </a:ext>
              </a:extLst>
            </p:cNvPr>
            <p:cNvSpPr txBox="1"/>
            <p:nvPr/>
          </p:nvSpPr>
          <p:spPr>
            <a:xfrm>
              <a:off x="8122639" y="5129706"/>
              <a:ext cx="658537" cy="276999"/>
            </a:xfrm>
            <a:prstGeom prst="rect">
              <a:avLst/>
            </a:prstGeom>
            <a:noFill/>
          </p:spPr>
          <p:txBody>
            <a:bodyPr wrap="square" rtlCol="0">
              <a:spAutoFit/>
            </a:bodyPr>
            <a:lstStyle/>
            <a:p>
              <a:pPr algn="ctr"/>
              <a:r>
                <a:rPr lang="en-GB" sz="1200" b="1" dirty="0">
                  <a:solidFill>
                    <a:schemeClr val="bg1"/>
                  </a:solidFill>
                </a:rPr>
                <a:t>PART</a:t>
              </a:r>
            </a:p>
          </p:txBody>
        </p:sp>
      </p:grpSp>
      <p:sp>
        <p:nvSpPr>
          <p:cNvPr id="8" name="Rectangle 7">
            <a:extLst>
              <a:ext uri="{FF2B5EF4-FFF2-40B4-BE49-F238E27FC236}">
                <a16:creationId xmlns:a16="http://schemas.microsoft.com/office/drawing/2014/main" id="{E0EC983F-C52E-411A-B9B0-7D6FE828EED8}"/>
              </a:ext>
            </a:extLst>
          </p:cNvPr>
          <p:cNvSpPr/>
          <p:nvPr/>
        </p:nvSpPr>
        <p:spPr>
          <a:xfrm>
            <a:off x="5599248" y="1672926"/>
            <a:ext cx="5745060" cy="2341154"/>
          </a:xfrm>
          <a:prstGeom prst="rect">
            <a:avLst/>
          </a:prstGeom>
        </p:spPr>
        <p:txBody>
          <a:bodyPr wrap="square">
            <a:spAutoFit/>
          </a:bodyPr>
          <a:lstStyle/>
          <a:p>
            <a:pPr algn="ctr">
              <a:lnSpc>
                <a:spcPct val="150000"/>
              </a:lnSpc>
            </a:pPr>
            <a:r>
              <a:rPr lang="en-GB" sz="2000" b="1" dirty="0">
                <a:solidFill>
                  <a:schemeClr val="bg1"/>
                </a:solidFill>
                <a:latin typeface="Arial" panose="020B0604020202020204" pitchFamily="34" charset="0"/>
                <a:cs typeface="Arial" panose="020B0604020202020204" pitchFamily="34" charset="0"/>
              </a:rPr>
              <a:t>Namaka Subsea will soon be offering modernised Air Diver Supervisor Training courses where all of the above will be part of the training and material issued to the students.</a:t>
            </a:r>
          </a:p>
        </p:txBody>
      </p:sp>
      <p:sp>
        <p:nvSpPr>
          <p:cNvPr id="2" name="TextBox 1">
            <a:extLst>
              <a:ext uri="{FF2B5EF4-FFF2-40B4-BE49-F238E27FC236}">
                <a16:creationId xmlns:a16="http://schemas.microsoft.com/office/drawing/2014/main" id="{3F8CD0C1-458E-4D59-A6ED-E043CFB2848E}"/>
              </a:ext>
            </a:extLst>
          </p:cNvPr>
          <p:cNvSpPr txBox="1"/>
          <p:nvPr/>
        </p:nvSpPr>
        <p:spPr>
          <a:xfrm>
            <a:off x="5283644" y="4425121"/>
            <a:ext cx="6557416" cy="1338828"/>
          </a:xfrm>
          <a:prstGeom prst="rect">
            <a:avLst/>
          </a:prstGeom>
          <a:noFill/>
        </p:spPr>
        <p:txBody>
          <a:bodyPr wrap="square" rtlCol="0">
            <a:spAutoFit/>
          </a:bodyPr>
          <a:lstStyle/>
          <a:p>
            <a:pPr algn="ctr">
              <a:lnSpc>
                <a:spcPct val="150000"/>
              </a:lnSpc>
            </a:pPr>
            <a:r>
              <a:rPr lang="en-GB" sz="1400" b="1" dirty="0">
                <a:solidFill>
                  <a:schemeClr val="bg1"/>
                </a:solidFill>
                <a:latin typeface="Arial" panose="020B0604020202020204" pitchFamily="34" charset="0"/>
                <a:cs typeface="Arial" panose="020B0604020202020204" pitchFamily="34" charset="0"/>
              </a:rPr>
              <a:t>For details on how to get this full package, please visit our web site for the contact details and associated costs.</a:t>
            </a:r>
          </a:p>
          <a:p>
            <a:pPr algn="ctr">
              <a:lnSpc>
                <a:spcPct val="150000"/>
              </a:lnSpc>
            </a:pPr>
            <a:r>
              <a:rPr lang="en-GB" sz="1400" b="1" dirty="0">
                <a:solidFill>
                  <a:schemeClr val="bg1"/>
                </a:solidFill>
                <a:latin typeface="Arial" panose="020B0604020202020204" pitchFamily="34" charset="0"/>
                <a:cs typeface="Arial" panose="020B0604020202020204" pitchFamily="34" charset="0"/>
              </a:rPr>
              <a:t>www.namakasubsea.com</a:t>
            </a:r>
          </a:p>
          <a:p>
            <a:pPr algn="ctr"/>
            <a:endParaRPr lang="en-GB" dirty="0"/>
          </a:p>
        </p:txBody>
      </p:sp>
    </p:spTree>
    <p:extLst>
      <p:ext uri="{BB962C8B-B14F-4D97-AF65-F5344CB8AC3E}">
        <p14:creationId xmlns:p14="http://schemas.microsoft.com/office/powerpoint/2010/main" val="31015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DA90FE4-695E-4939-9912-9F2927E660AD}"/>
              </a:ext>
            </a:extLst>
          </p:cNvPr>
          <p:cNvSpPr/>
          <p:nvPr/>
        </p:nvSpPr>
        <p:spPr>
          <a:xfrm>
            <a:off x="2348916" y="687504"/>
            <a:ext cx="9121435" cy="37286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The umbilical excursion Dwgs and calculations are usually carried out by the Engineers onshore during the project preparation phase;</a:t>
            </a:r>
          </a:p>
          <a:p>
            <a:pPr marL="342900" indent="-342900" algn="just">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Supervisors should have a knowledge and understanding on how to check that these dimensions are correct;</a:t>
            </a:r>
          </a:p>
          <a:p>
            <a:pPr marL="342900" indent="-342900" algn="just">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The information below is a basic trigonometry check and is relatively easy to understand.</a:t>
            </a:r>
          </a:p>
        </p:txBody>
      </p:sp>
    </p:spTree>
    <p:extLst>
      <p:ext uri="{BB962C8B-B14F-4D97-AF65-F5344CB8AC3E}">
        <p14:creationId xmlns:p14="http://schemas.microsoft.com/office/powerpoint/2010/main" val="29253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C1A3E311-79A1-4CE2-B978-2B5B4BF9B8AB}"/>
              </a:ext>
            </a:extLst>
          </p:cNvPr>
          <p:cNvSpPr txBox="1"/>
          <p:nvPr/>
        </p:nvSpPr>
        <p:spPr>
          <a:xfrm>
            <a:off x="2495725" y="3939652"/>
            <a:ext cx="9244430" cy="18819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From the Plan dwg of the deck with the Divers LARS in position you need to know one dimension from the </a:t>
            </a:r>
            <a:r>
              <a:rPr lang="en-GB" sz="2000" dirty="0" err="1">
                <a:latin typeface="Arial" panose="020B0604020202020204" pitchFamily="34" charset="0"/>
                <a:cs typeface="Arial" panose="020B0604020202020204" pitchFamily="34" charset="0"/>
              </a:rPr>
              <a:t>Dwg</a:t>
            </a:r>
            <a:r>
              <a:rPr lang="en-GB" sz="2000"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From SK-UEX-001-01 we will use the known value 43.221m.</a:t>
            </a:r>
          </a:p>
        </p:txBody>
      </p:sp>
      <p:pic>
        <p:nvPicPr>
          <p:cNvPr id="2" name="Picture 1">
            <a:extLst>
              <a:ext uri="{FF2B5EF4-FFF2-40B4-BE49-F238E27FC236}">
                <a16:creationId xmlns:a16="http://schemas.microsoft.com/office/drawing/2014/main" id="{C0B8395A-FADC-44E5-9A65-5EE281774DFF}"/>
              </a:ext>
            </a:extLst>
          </p:cNvPr>
          <p:cNvPicPr>
            <a:picLocks noChangeAspect="1"/>
          </p:cNvPicPr>
          <p:nvPr/>
        </p:nvPicPr>
        <p:blipFill>
          <a:blip r:embed="rId3"/>
          <a:stretch>
            <a:fillRect/>
          </a:stretch>
        </p:blipFill>
        <p:spPr>
          <a:xfrm>
            <a:off x="2011051" y="576232"/>
            <a:ext cx="10015960" cy="2968292"/>
          </a:xfrm>
          <a:prstGeom prst="rect">
            <a:avLst/>
          </a:prstGeom>
        </p:spPr>
      </p:pic>
    </p:spTree>
    <p:extLst>
      <p:ext uri="{BB962C8B-B14F-4D97-AF65-F5344CB8AC3E}">
        <p14:creationId xmlns:p14="http://schemas.microsoft.com/office/powerpoint/2010/main" val="4745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C6A2D94-C550-41EE-9316-2E52D9D294DD}"/>
              </a:ext>
            </a:extLst>
          </p:cNvPr>
          <p:cNvSpPr txBox="1"/>
          <p:nvPr/>
        </p:nvSpPr>
        <p:spPr>
          <a:xfrm>
            <a:off x="6864118" y="881347"/>
            <a:ext cx="4723902" cy="188045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The one dimension we know and will use will be from SK-UEX-001-01 and we will use the known value 43221 (43.221 metres);</a:t>
            </a:r>
          </a:p>
        </p:txBody>
      </p:sp>
      <p:sp>
        <p:nvSpPr>
          <p:cNvPr id="8" name="TextBox 7">
            <a:extLst>
              <a:ext uri="{FF2B5EF4-FFF2-40B4-BE49-F238E27FC236}">
                <a16:creationId xmlns:a16="http://schemas.microsoft.com/office/drawing/2014/main" id="{7396C6D6-7EE3-4081-846A-06C442C07644}"/>
              </a:ext>
            </a:extLst>
          </p:cNvPr>
          <p:cNvSpPr txBox="1"/>
          <p:nvPr/>
        </p:nvSpPr>
        <p:spPr>
          <a:xfrm>
            <a:off x="2429956" y="3454733"/>
            <a:ext cx="8014337" cy="2957476"/>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latin typeface="Century Gothic" panose="020B0502020202020204" pitchFamily="34" charset="0"/>
              </a:rPr>
              <a:t>Print off </a:t>
            </a:r>
            <a:r>
              <a:rPr lang="en-GB" sz="2000" dirty="0">
                <a:latin typeface="Arial" panose="020B0604020202020204" pitchFamily="34" charset="0"/>
                <a:cs typeface="Arial" panose="020B0604020202020204" pitchFamily="34" charset="0"/>
              </a:rPr>
              <a:t>an</a:t>
            </a:r>
            <a:r>
              <a:rPr lang="en-GB" sz="2000" dirty="0">
                <a:latin typeface="Century Gothic" panose="020B0502020202020204" pitchFamily="34" charset="0"/>
              </a:rPr>
              <a:t> A4 copy of SK-UEX-001-01&amp; 02;</a:t>
            </a:r>
          </a:p>
          <a:p>
            <a:pPr marL="342900" indent="-342900" algn="just">
              <a:buFont typeface="Arial" panose="020B0604020202020204" pitchFamily="34" charset="0"/>
              <a:buChar char="•"/>
            </a:pPr>
            <a:endParaRPr lang="en-GB"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GB" sz="2000" dirty="0">
                <a:latin typeface="Century Gothic" panose="020B0502020202020204" pitchFamily="34" charset="0"/>
              </a:rPr>
              <a:t>Using a Ruler measure the distance 43221;</a:t>
            </a:r>
          </a:p>
          <a:p>
            <a:pPr marL="342900" indent="-342900" algn="just">
              <a:lnSpc>
                <a:spcPct val="150000"/>
              </a:lnSpc>
              <a:buFont typeface="Arial" panose="020B0604020202020204" pitchFamily="34" charset="0"/>
              <a:buChar char="•"/>
            </a:pPr>
            <a:endParaRPr lang="en-GB"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GB" sz="2000" dirty="0">
                <a:latin typeface="Century Gothic" panose="020B0502020202020204" pitchFamily="34" charset="0"/>
              </a:rPr>
              <a:t>You should get a measurement of approximately 116.9 mm;</a:t>
            </a:r>
          </a:p>
          <a:p>
            <a:pPr marL="342900" indent="-342900" algn="just">
              <a:lnSpc>
                <a:spcPct val="150000"/>
              </a:lnSpc>
              <a:buFont typeface="Arial" panose="020B0604020202020204" pitchFamily="34" charset="0"/>
              <a:buChar char="•"/>
            </a:pPr>
            <a:endParaRPr lang="en-GB" sz="2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n-GB" sz="2000" dirty="0">
                <a:latin typeface="Century Gothic" panose="020B0502020202020204" pitchFamily="34" charset="0"/>
              </a:rPr>
              <a:t>Divide 43221 by 116.9 to get a scaling Ratio of </a:t>
            </a:r>
            <a:r>
              <a:rPr lang="en-GB" sz="2000" b="1" u="sng" dirty="0">
                <a:latin typeface="Century Gothic" panose="020B0502020202020204" pitchFamily="34" charset="0"/>
              </a:rPr>
              <a:t>369.73</a:t>
            </a:r>
            <a:r>
              <a:rPr lang="en-GB" sz="2000" dirty="0">
                <a:latin typeface="Century Gothic" panose="020B0502020202020204" pitchFamily="34" charset="0"/>
              </a:rPr>
              <a:t>.</a:t>
            </a:r>
          </a:p>
        </p:txBody>
      </p:sp>
      <p:pic>
        <p:nvPicPr>
          <p:cNvPr id="2" name="Picture 1">
            <a:extLst>
              <a:ext uri="{FF2B5EF4-FFF2-40B4-BE49-F238E27FC236}">
                <a16:creationId xmlns:a16="http://schemas.microsoft.com/office/drawing/2014/main" id="{87A1AF87-0280-40F2-8955-B067331F1A3F}"/>
              </a:ext>
            </a:extLst>
          </p:cNvPr>
          <p:cNvPicPr>
            <a:picLocks noChangeAspect="1"/>
          </p:cNvPicPr>
          <p:nvPr/>
        </p:nvPicPr>
        <p:blipFill>
          <a:blip r:embed="rId3"/>
          <a:stretch>
            <a:fillRect/>
          </a:stretch>
        </p:blipFill>
        <p:spPr>
          <a:xfrm>
            <a:off x="2147712" y="642135"/>
            <a:ext cx="4455042" cy="2465165"/>
          </a:xfrm>
          <a:prstGeom prst="rect">
            <a:avLst/>
          </a:prstGeom>
        </p:spPr>
      </p:pic>
    </p:spTree>
    <p:extLst>
      <p:ext uri="{BB962C8B-B14F-4D97-AF65-F5344CB8AC3E}">
        <p14:creationId xmlns:p14="http://schemas.microsoft.com/office/powerpoint/2010/main" val="10282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022F1486-A2E0-466C-B61C-824D01ADEC14}"/>
              </a:ext>
            </a:extLst>
          </p:cNvPr>
          <p:cNvSpPr txBox="1"/>
          <p:nvPr/>
        </p:nvSpPr>
        <p:spPr>
          <a:xfrm>
            <a:off x="2074893" y="3429000"/>
            <a:ext cx="9919353" cy="2949525"/>
          </a:xfrm>
          <a:prstGeom prst="rect">
            <a:avLst/>
          </a:prstGeom>
          <a:noFill/>
        </p:spPr>
        <p:txBody>
          <a:bodyPr wrap="square" rtlCol="0">
            <a:spAutoFit/>
          </a:bodyPr>
          <a:lstStyle/>
          <a:p>
            <a:pPr marL="342900" indent="-342900" algn="just">
              <a:buFont typeface="Arial" panose="020B0604020202020204" pitchFamily="34" charset="0"/>
              <a:buChar char="•"/>
            </a:pPr>
            <a:r>
              <a:rPr lang="en-GB" dirty="0">
                <a:latin typeface="Arial" panose="020B0604020202020204" pitchFamily="34" charset="0"/>
                <a:cs typeface="Arial" panose="020B0604020202020204" pitchFamily="34" charset="0"/>
              </a:rPr>
              <a:t>Next measure the offset Dimension ‘A’, at the Aft hazard, from the centre of rotation on the Azimuth to the centre of the divers basket;</a:t>
            </a:r>
          </a:p>
          <a:p>
            <a:pPr marL="342900" indent="-34290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Aft Dim ‘A’ measurement = 14.3 mm;</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Multiply by the Ratio = 5.29 m; </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From the dimension 5.301 at the aft end of the sketch you will notice there is a slight error;</a:t>
            </a:r>
          </a:p>
        </p:txBody>
      </p:sp>
      <p:pic>
        <p:nvPicPr>
          <p:cNvPr id="2" name="Picture 1">
            <a:extLst>
              <a:ext uri="{FF2B5EF4-FFF2-40B4-BE49-F238E27FC236}">
                <a16:creationId xmlns:a16="http://schemas.microsoft.com/office/drawing/2014/main" id="{494D8824-4595-4504-8FD1-E1E5F280BFD2}"/>
              </a:ext>
            </a:extLst>
          </p:cNvPr>
          <p:cNvPicPr>
            <a:picLocks noChangeAspect="1"/>
          </p:cNvPicPr>
          <p:nvPr/>
        </p:nvPicPr>
        <p:blipFill>
          <a:blip r:embed="rId3"/>
          <a:stretch>
            <a:fillRect/>
          </a:stretch>
        </p:blipFill>
        <p:spPr>
          <a:xfrm>
            <a:off x="3149530" y="348094"/>
            <a:ext cx="7138872" cy="2992715"/>
          </a:xfrm>
          <a:prstGeom prst="rect">
            <a:avLst/>
          </a:prstGeom>
        </p:spPr>
      </p:pic>
    </p:spTree>
    <p:extLst>
      <p:ext uri="{BB962C8B-B14F-4D97-AF65-F5344CB8AC3E}">
        <p14:creationId xmlns:p14="http://schemas.microsoft.com/office/powerpoint/2010/main" val="5585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1CE2C0F-7B45-4872-BCD0-AC69041C0FFD}"/>
              </a:ext>
            </a:extLst>
          </p:cNvPr>
          <p:cNvSpPr txBox="1"/>
          <p:nvPr/>
        </p:nvSpPr>
        <p:spPr>
          <a:xfrm>
            <a:off x="2140192" y="707742"/>
            <a:ext cx="9857845" cy="544251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This error is due to the accuracy of the measurement made by the ruler;</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Next measure Dim ‘A’ from the centre of the Fwd hazard to centre of the divers basket;</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You should get a measurement of approximately 15.2 mm;</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Multiply this value by the ratio = 5.62 m, which is pretty close to the actual value;</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With each measurement the error will compound itself, but as long as the final result is less than 0.5 m then you could say that the check is acceptable against the engineered calculations;</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 will now calculate for the divers umbilical excursion at 15 msw;</a:t>
            </a:r>
          </a:p>
        </p:txBody>
      </p:sp>
    </p:spTree>
    <p:extLst>
      <p:ext uri="{BB962C8B-B14F-4D97-AF65-F5344CB8AC3E}">
        <p14:creationId xmlns:p14="http://schemas.microsoft.com/office/powerpoint/2010/main" val="32410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2C70DF5-AE80-42DC-B9CA-EA82EA8A02D2}"/>
              </a:ext>
            </a:extLst>
          </p:cNvPr>
          <p:cNvSpPr txBox="1"/>
          <p:nvPr/>
        </p:nvSpPr>
        <p:spPr>
          <a:xfrm>
            <a:off x="6600444" y="451164"/>
            <a:ext cx="5176620" cy="585801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 need to calculate the Ratio to scale the next Dwg – SK-UEX-001-02;</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measurement 90407 by measurement is 210 mm;</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Ratio = </a:t>
            </a:r>
            <a:r>
              <a:rPr lang="en-GB" b="1" u="sng" dirty="0">
                <a:latin typeface="Arial" panose="020B0604020202020204" pitchFamily="34" charset="0"/>
                <a:cs typeface="Arial" panose="020B0604020202020204" pitchFamily="34" charset="0"/>
              </a:rPr>
              <a:t>430.509</a:t>
            </a:r>
            <a:r>
              <a:rPr lang="en-GB"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endParaRPr lang="en-GB" b="1" u="sng"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 will now calculate for the divers umbilical excursion at 15 </a:t>
            </a:r>
            <a:r>
              <a:rPr lang="en-GB" dirty="0" err="1">
                <a:latin typeface="Arial" panose="020B0604020202020204" pitchFamily="34" charset="0"/>
                <a:cs typeface="Arial" panose="020B0604020202020204" pitchFamily="34" charset="0"/>
              </a:rPr>
              <a:t>msw</a:t>
            </a:r>
            <a:r>
              <a:rPr lang="en-GB"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From the 15 m mark for the divers basket depth measure to the centre of rotation on the Aft Azimuth;</a:t>
            </a:r>
          </a:p>
        </p:txBody>
      </p:sp>
      <p:sp>
        <p:nvSpPr>
          <p:cNvPr id="8" name="Rectangle 7">
            <a:extLst>
              <a:ext uri="{FF2B5EF4-FFF2-40B4-BE49-F238E27FC236}">
                <a16:creationId xmlns:a16="http://schemas.microsoft.com/office/drawing/2014/main" id="{19920248-4E6A-46F3-8E4A-C49065FDBDD3}"/>
              </a:ext>
            </a:extLst>
          </p:cNvPr>
          <p:cNvSpPr/>
          <p:nvPr/>
        </p:nvSpPr>
        <p:spPr>
          <a:xfrm>
            <a:off x="2116517" y="4298128"/>
            <a:ext cx="4394861" cy="170303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You should get a measurement close to 74.5 mm;</a:t>
            </a:r>
          </a:p>
          <a:p>
            <a:pPr marL="342900" indent="-342900" algn="just">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Multiply this by the Ratio = 32.07 m;</a:t>
            </a:r>
          </a:p>
        </p:txBody>
      </p:sp>
      <p:pic>
        <p:nvPicPr>
          <p:cNvPr id="2" name="Picture 1">
            <a:extLst>
              <a:ext uri="{FF2B5EF4-FFF2-40B4-BE49-F238E27FC236}">
                <a16:creationId xmlns:a16="http://schemas.microsoft.com/office/drawing/2014/main" id="{62CE0DBD-B8D5-4046-8A28-FBA92A44DAD9}"/>
              </a:ext>
            </a:extLst>
          </p:cNvPr>
          <p:cNvPicPr>
            <a:picLocks noChangeAspect="1"/>
          </p:cNvPicPr>
          <p:nvPr/>
        </p:nvPicPr>
        <p:blipFill>
          <a:blip r:embed="rId3"/>
          <a:stretch>
            <a:fillRect/>
          </a:stretch>
        </p:blipFill>
        <p:spPr>
          <a:xfrm>
            <a:off x="2040715" y="957861"/>
            <a:ext cx="4559729" cy="2076457"/>
          </a:xfrm>
          <a:prstGeom prst="rect">
            <a:avLst/>
          </a:prstGeom>
        </p:spPr>
      </p:pic>
    </p:spTree>
    <p:extLst>
      <p:ext uri="{BB962C8B-B14F-4D97-AF65-F5344CB8AC3E}">
        <p14:creationId xmlns:p14="http://schemas.microsoft.com/office/powerpoint/2010/main" val="28314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EBE3F5B-1029-4217-9A82-3C991B39DD0E}"/>
              </a:ext>
            </a:extLst>
          </p:cNvPr>
          <p:cNvSpPr/>
          <p:nvPr/>
        </p:nvSpPr>
        <p:spPr>
          <a:xfrm>
            <a:off x="2189018" y="254677"/>
            <a:ext cx="7731668" cy="495457"/>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latin typeface="Century Gothic" panose="020B0502020202020204" pitchFamily="34" charset="0"/>
              </a:rPr>
              <a:t>Now use Pythagoras Theorem to calculate the next step;</a:t>
            </a:r>
          </a:p>
        </p:txBody>
      </p:sp>
      <p:pic>
        <p:nvPicPr>
          <p:cNvPr id="10" name="Picture 9">
            <a:extLst>
              <a:ext uri="{FF2B5EF4-FFF2-40B4-BE49-F238E27FC236}">
                <a16:creationId xmlns:a16="http://schemas.microsoft.com/office/drawing/2014/main" id="{424A4B07-9B0C-492B-8C2C-302782699A00}"/>
              </a:ext>
            </a:extLst>
          </p:cNvPr>
          <p:cNvPicPr>
            <a:picLocks noChangeAspect="1"/>
          </p:cNvPicPr>
          <p:nvPr/>
        </p:nvPicPr>
        <p:blipFill>
          <a:blip r:embed="rId3"/>
          <a:stretch>
            <a:fillRect/>
          </a:stretch>
        </p:blipFill>
        <p:spPr>
          <a:xfrm>
            <a:off x="2743502" y="827356"/>
            <a:ext cx="2940206" cy="1537325"/>
          </a:xfrm>
          <a:prstGeom prst="rect">
            <a:avLst/>
          </a:prstGeom>
        </p:spPr>
      </p:pic>
      <p:pic>
        <p:nvPicPr>
          <p:cNvPr id="11" name="Picture 10">
            <a:extLst>
              <a:ext uri="{FF2B5EF4-FFF2-40B4-BE49-F238E27FC236}">
                <a16:creationId xmlns:a16="http://schemas.microsoft.com/office/drawing/2014/main" id="{12CB7CFB-263B-45FF-B9CE-6FA6195B5E2D}"/>
              </a:ext>
            </a:extLst>
          </p:cNvPr>
          <p:cNvPicPr>
            <a:picLocks noChangeAspect="1"/>
          </p:cNvPicPr>
          <p:nvPr/>
        </p:nvPicPr>
        <p:blipFill>
          <a:blip r:embed="rId4"/>
          <a:stretch>
            <a:fillRect/>
          </a:stretch>
        </p:blipFill>
        <p:spPr>
          <a:xfrm>
            <a:off x="7180675" y="990012"/>
            <a:ext cx="3346164" cy="879327"/>
          </a:xfrm>
          <a:prstGeom prst="rect">
            <a:avLst/>
          </a:prstGeom>
        </p:spPr>
      </p:pic>
      <p:sp>
        <p:nvSpPr>
          <p:cNvPr id="12" name="Rectangle 11">
            <a:extLst>
              <a:ext uri="{FF2B5EF4-FFF2-40B4-BE49-F238E27FC236}">
                <a16:creationId xmlns:a16="http://schemas.microsoft.com/office/drawing/2014/main" id="{49801466-1E5B-4008-A4CA-089C367BEF96}"/>
              </a:ext>
            </a:extLst>
          </p:cNvPr>
          <p:cNvSpPr/>
          <p:nvPr/>
        </p:nvSpPr>
        <p:spPr>
          <a:xfrm>
            <a:off x="2189017" y="2531660"/>
            <a:ext cx="9762837" cy="4196020"/>
          </a:xfrm>
          <a:prstGeom prst="rect">
            <a:avLst/>
          </a:prstGeom>
        </p:spPr>
        <p:txBody>
          <a:bodyPr wrap="square">
            <a:spAutoFit/>
          </a:bodyPr>
          <a:lstStyle/>
          <a:p>
            <a:pPr>
              <a:lnSpc>
                <a:spcPct val="150000"/>
              </a:lnSpc>
            </a:pPr>
            <a:r>
              <a:rPr lang="en-GB" dirty="0">
                <a:latin typeface="Arial" panose="020B0604020202020204" pitchFamily="34" charset="0"/>
                <a:cs typeface="Arial" panose="020B0604020202020204" pitchFamily="34" charset="0"/>
              </a:rPr>
              <a:t>C = (32.072</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+ 5.319</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t>
            </a:r>
            <a:r>
              <a:rPr lang="en-GB" baseline="30000" dirty="0">
                <a:latin typeface="Arial" panose="020B0604020202020204" pitchFamily="34" charset="0"/>
                <a:cs typeface="Arial" panose="020B0604020202020204" pitchFamily="34" charset="0"/>
              </a:rPr>
              <a:t>1/2</a:t>
            </a:r>
          </a:p>
          <a:p>
            <a:pPr>
              <a:lnSpc>
                <a:spcPct val="150000"/>
              </a:lnSpc>
            </a:pPr>
            <a:r>
              <a:rPr lang="en-GB" dirty="0">
                <a:latin typeface="Arial" panose="020B0604020202020204" pitchFamily="34" charset="0"/>
                <a:cs typeface="Arial" panose="020B0604020202020204" pitchFamily="34" charset="0"/>
              </a:rPr>
              <a:t>C = 32.51 m;</a:t>
            </a:r>
          </a:p>
          <a:p>
            <a:pPr>
              <a:lnSpc>
                <a:spcPct val="150000"/>
              </a:lnSpc>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Next we have to subtract the radius of the sphere around the Azimuth to get the distance to the closest point from the 15 msw mark to the centre of the Azimuth to a point where the line intersects the sphere ;</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You should measure the diameter of the sphere to be approximately 17.5 mm;</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Multiply this by the Ratio = 7.533 m; </a:t>
            </a:r>
          </a:p>
        </p:txBody>
      </p:sp>
    </p:spTree>
    <p:extLst>
      <p:ext uri="{BB962C8B-B14F-4D97-AF65-F5344CB8AC3E}">
        <p14:creationId xmlns:p14="http://schemas.microsoft.com/office/powerpoint/2010/main" val="283586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FB20A5DA-F241-4275-812C-A0200F755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7A284B4-6C9D-4055-BC7E-FF18B2DE2D92}"/>
              </a:ext>
            </a:extLst>
          </p:cNvPr>
          <p:cNvSpPr/>
          <p:nvPr/>
        </p:nvSpPr>
        <p:spPr>
          <a:xfrm>
            <a:off x="2309721" y="973537"/>
            <a:ext cx="9420461" cy="1703030"/>
          </a:xfrm>
          <a:prstGeom prst="rect">
            <a:avLst/>
          </a:prstGeom>
        </p:spPr>
        <p:txBody>
          <a:bodyPr wrap="square">
            <a:spAutoFit/>
          </a:bodyPr>
          <a:lstStyle/>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We now subtract the radius of the sphere ( D/2) = 3.766 m = 28.74 m;</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Next we subtract 5 m from this value which will be the final result = 23.74 m;</a:t>
            </a:r>
          </a:p>
          <a:p>
            <a:pPr marL="342900" indent="-342900">
              <a:lnSpc>
                <a:spcPct val="150000"/>
              </a:lnSpc>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1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1027</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Darran Drysdale</dc:creator>
  <cp:lastModifiedBy>Alan Melia</cp:lastModifiedBy>
  <cp:revision>21</cp:revision>
  <dcterms:created xsi:type="dcterms:W3CDTF">2019-12-04T11:55:05Z</dcterms:created>
  <dcterms:modified xsi:type="dcterms:W3CDTF">2020-05-31T06:09:22Z</dcterms:modified>
</cp:coreProperties>
</file>